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68" r:id="rId3"/>
  </p:sldMasterIdLst>
  <p:handoutMasterIdLst>
    <p:handoutMasterId r:id="rId99"/>
  </p:handoutMasterIdLst>
  <p:sldIdLst>
    <p:sldId id="306" r:id="rId4"/>
    <p:sldId id="33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4" r:id="rId32"/>
    <p:sldId id="335" r:id="rId33"/>
    <p:sldId id="336" r:id="rId34"/>
    <p:sldId id="337" r:id="rId35"/>
    <p:sldId id="338" r:id="rId36"/>
    <p:sldId id="258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391" r:id="rId88"/>
    <p:sldId id="390" r:id="rId89"/>
    <p:sldId id="392" r:id="rId90"/>
    <p:sldId id="393" r:id="rId91"/>
    <p:sldId id="394" r:id="rId92"/>
    <p:sldId id="395" r:id="rId93"/>
    <p:sldId id="396" r:id="rId94"/>
    <p:sldId id="397" r:id="rId95"/>
    <p:sldId id="398" r:id="rId96"/>
    <p:sldId id="399" r:id="rId97"/>
    <p:sldId id="400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33A"/>
    <a:srgbClr val="0C0F74"/>
    <a:srgbClr val="FFFFFF"/>
    <a:srgbClr val="1A8EC1"/>
    <a:srgbClr val="00A1C9"/>
    <a:srgbClr val="F0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22" y="12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60B2437-E248-C08B-5D80-348307744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3C7AC5-1284-67FD-5A23-7C1511649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2A35-D389-42A1-9E9F-A3CB163C87F7}" type="datetimeFigureOut">
              <a:rPr lang="pl-PL" smtClean="0"/>
              <a:t>25.01.2024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C13DF9-AEB0-1904-6B03-CFF5F9C63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0D6F70-1410-B18A-05F3-25D5DA928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6700-F161-418B-9159-F9DA65B75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7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3188368" y="2171700"/>
            <a:ext cx="5955632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72F58093-9F00-ABFB-2EEB-4EBB65F5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28" y="1065782"/>
            <a:ext cx="4544519" cy="47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B341F2-357C-633B-9D28-729D12DA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3161739" y="643690"/>
            <a:ext cx="2820522" cy="502920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24EDF32-9329-319B-B2AA-9C667A155895}"/>
              </a:ext>
            </a:extLst>
          </p:cNvPr>
          <p:cNvSpPr/>
          <p:nvPr/>
        </p:nvSpPr>
        <p:spPr>
          <a:xfrm>
            <a:off x="1565609" y="5516910"/>
            <a:ext cx="6012781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pl-PL" b="1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HP 10b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II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+ med valg for antall permutasjoner, </a:t>
            </a:r>
            <a:r>
              <a:rPr lang="nb-NO" sz="1800" b="0" i="1" u="none" strike="noStrike" spc="-150" baseline="0" dirty="0">
                <a:solidFill>
                  <a:srgbClr val="211D1E"/>
                </a:solidFill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!,</a:t>
            </a:r>
            <a:endParaRPr lang="pl-PL" sz="1800" b="0" i="0" u="none" strike="noStrike" baseline="0" dirty="0">
              <a:solidFill>
                <a:srgbClr val="211D1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b-NO" sz="1800" b="0" i="0" u="none" strike="noStrike" baseline="0" dirty="0">
                <a:solidFill>
                  <a:srgbClr val="211D1E"/>
                </a:solidFill>
              </a:rPr>
              <a:t>og antall uordnete utvalg,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     . </a:t>
            </a:r>
            <a:endParaRPr lang="nb-NO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CAA2507-3489-FF9B-E3E8-B8669062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59" y="5822512"/>
            <a:ext cx="321141" cy="4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F3E7C95-B75F-A0E9-83AB-438462DF9CAD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115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6.26 I.)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1ABD32-93D9-74B0-2368-3D0E5BCE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87" y="656602"/>
            <a:ext cx="4165226" cy="51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ED1D40D-FC12-2F1E-850D-72442CABC1A4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115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6.26 II.)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36A595-5F94-632C-69A1-E9C4FF05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96" y="748664"/>
            <a:ext cx="3117639" cy="49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68D1A6-1905-6F55-B294-DAC12943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41917"/>
          <a:stretch/>
        </p:blipFill>
        <p:spPr>
          <a:xfrm>
            <a:off x="1064794" y="2404274"/>
            <a:ext cx="4012532" cy="17746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B234F43-E82B-1C36-5865-49C611E612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531" y="3519558"/>
            <a:ext cx="2085257" cy="7210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CED617D-0E99-AEFE-6409-777A020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1281"/>
          <a:stretch/>
        </p:blipFill>
        <p:spPr>
          <a:xfrm>
            <a:off x="8025846" y="2404272"/>
            <a:ext cx="602337" cy="1774658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806C28-4557-F05E-1733-2E437F7FC6C6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5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FE876EC-227C-F87A-EC4F-988FF49B232B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</a:t>
            </a:r>
            <a:r>
              <a:rPr lang="pl-PL" b="1" dirty="0">
                <a:solidFill>
                  <a:srgbClr val="211D1E"/>
                </a:solidFill>
              </a:rPr>
              <a:t>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Hendelsene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A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B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et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utfall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som er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begge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hendelser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08649C-5165-9B9E-CE49-51FAFB06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87" y="694283"/>
            <a:ext cx="6347825" cy="50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BC05664-087D-B1F4-22F4-52AF7375F39A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2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Venn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-diagram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betinget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sannsynlighet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106E04-DD9F-DEEC-6C53-10CB4CD7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95" y="692185"/>
            <a:ext cx="6989209" cy="50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256AE59-8430-941D-F232-E6C74AAFD96D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132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1C974B-AC96-B0B4-D580-01220D683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"/>
          <a:stretch/>
        </p:blipFill>
        <p:spPr>
          <a:xfrm>
            <a:off x="2502173" y="731519"/>
            <a:ext cx="4139653" cy="50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2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34F1455-49BF-642C-1F8A-A1942529993C}"/>
              </a:ext>
            </a:extLst>
          </p:cNvPr>
          <p:cNvSpPr/>
          <p:nvPr/>
        </p:nvSpPr>
        <p:spPr>
          <a:xfrm>
            <a:off x="372502" y="5394062"/>
            <a:ext cx="8398995" cy="80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Diagram over sannsynligheten 1 —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(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B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). Dette er sannsynligheten for at minst to personer har sammenfallende bursdager i en samling med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k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personer.</a:t>
            </a:r>
            <a:endParaRPr lang="nb-NO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A58EC3-380D-8D91-0E4B-AF1E5B1F1EF7}"/>
              </a:ext>
            </a:extLst>
          </p:cNvPr>
          <p:cNvSpPr txBox="1"/>
          <p:nvPr/>
        </p:nvSpPr>
        <p:spPr>
          <a:xfrm>
            <a:off x="4882343" y="5609731"/>
            <a:ext cx="224444" cy="33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1" u="none" strike="noStrike" baseline="30000" dirty="0">
                <a:solidFill>
                  <a:srgbClr val="211D1E"/>
                </a:solidFill>
              </a:rPr>
              <a:t>k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9E39FB-55F3-C3D4-B4D6-DEDE7AF6D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" t="3271" r="6613" b="3710"/>
          <a:stretch/>
        </p:blipFill>
        <p:spPr>
          <a:xfrm>
            <a:off x="1014153" y="691296"/>
            <a:ext cx="7115693" cy="46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2FFBA281-AFEF-EFCA-63B6-B492278AEE8A}"/>
                  </a:ext>
                </a:extLst>
              </p:cNvPr>
              <p:cNvSpPr/>
              <p:nvPr/>
            </p:nvSpPr>
            <p:spPr>
              <a:xfrm>
                <a:off x="79987" y="5829735"/>
                <a:ext cx="8984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b="1" dirty="0">
                    <a:solidFill>
                      <a:srgbClr val="211D1E"/>
                    </a:solidFill>
                  </a:rPr>
                  <a:t>7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.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4 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Venn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-diagram for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A 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= (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A</a:t>
                </a:r>
                <a:r>
                  <a:rPr lang="pl-PL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pl-PL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B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</a:t>
                </a:r>
                <a:r>
                  <a:rPr lang="pl-PL" sz="1800" b="0" i="0" u="none" strike="noStrike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1" u="none" strike="noStrike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pl-PL" sz="1800" b="0" i="0" u="none" strike="noStrike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(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A</a:t>
                </a:r>
                <a:r>
                  <a:rPr lang="pl-PL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pl-PL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1" u="none" strike="noStrike" baseline="0" dirty="0" err="1">
                    <a:solidFill>
                      <a:srgbClr val="211D1E"/>
                    </a:solidFill>
                  </a:rPr>
                  <a:t>B</a:t>
                </a:r>
                <a:r>
                  <a:rPr lang="pl-PL" sz="1800" b="0" i="1" u="none" strike="noStrike" baseline="30000" dirty="0" err="1">
                    <a:solidFill>
                      <a:srgbClr val="211D1E"/>
                    </a:solidFill>
                  </a:rPr>
                  <a:t>c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 </a:t>
                </a:r>
                <a:endParaRPr lang="nb-NO" dirty="0"/>
              </a:p>
            </p:txBody>
          </p:sp>
        </mc:Choice>
        <mc:Fallback xmlns="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2FFBA281-AFEF-EFCA-63B6-B492278AE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" y="5829735"/>
                <a:ext cx="8984025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>
            <a:extLst>
              <a:ext uri="{FF2B5EF4-FFF2-40B4-BE49-F238E27FC236}">
                <a16:creationId xmlns:a16="http://schemas.microsoft.com/office/drawing/2014/main" id="{32C64108-8754-288A-2AB9-83AA86558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07" y="686643"/>
            <a:ext cx="6731985" cy="50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34E55CE-FC34-2908-82CA-111AF3F7164E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  </a:t>
            </a:r>
            <a:r>
              <a:rPr lang="nb-NO" dirty="0"/>
              <a:t>Loven om total sannsynlighet illustrert med partisjon i fem deler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F84F9C-55BA-806A-5697-C9BA48ECD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/>
          <a:stretch/>
        </p:blipFill>
        <p:spPr>
          <a:xfrm>
            <a:off x="584292" y="690496"/>
            <a:ext cx="7975415" cy="50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5D2EA3B4-8F84-8943-70B0-6554E935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4" y="2502891"/>
            <a:ext cx="7545805" cy="17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A0761BDA-4A3E-7984-EF0C-CF9D273219F6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Utfall og sannsynligheter hvis spilleren velger dør 1 fra start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CE6FB5-A184-3055-178D-0921F04E2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r="2240" b="1820"/>
          <a:stretch/>
        </p:blipFill>
        <p:spPr>
          <a:xfrm>
            <a:off x="864525" y="681101"/>
            <a:ext cx="7409411" cy="50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806C28-4557-F05E-1733-2E437F7FC6C6}"/>
              </a:ext>
            </a:extLst>
          </p:cNvPr>
          <p:cNvCxnSpPr>
            <a:cxnSpLocks/>
          </p:cNvCxnSpPr>
          <p:nvPr/>
        </p:nvCxnSpPr>
        <p:spPr>
          <a:xfrm>
            <a:off x="1064795" y="3611434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2A60A726-FD9B-FDC3-AE1C-FA911736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4" y="2540035"/>
            <a:ext cx="4926676" cy="92375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CEF6F-E974-8F99-25B2-FA9F6CB8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02" y="2501167"/>
            <a:ext cx="681223" cy="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346BD875-EB36-09FB-B7EA-DD6F3B8A6817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8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Sannsynlighetsfordelingen til summen av to terningkast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3E64B0-AD65-8E1D-51ED-E36A4868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" t="1832" b="927"/>
          <a:stretch/>
        </p:blipFill>
        <p:spPr>
          <a:xfrm>
            <a:off x="252153" y="1215043"/>
            <a:ext cx="8639694" cy="44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1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30B3897-07E4-7310-5D81-E394AB078B31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8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2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Kumulativ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fordeling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summen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to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terningkast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FBF883-3C78-DB4A-3481-9602BDC93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6"/>
          <a:stretch/>
        </p:blipFill>
        <p:spPr>
          <a:xfrm>
            <a:off x="187313" y="1282584"/>
            <a:ext cx="8769373" cy="4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3EAD25ED-A763-4F0F-922F-9E48BF9A402C}"/>
              </a:ext>
            </a:extLst>
          </p:cNvPr>
          <p:cNvSpPr/>
          <p:nvPr/>
        </p:nvSpPr>
        <p:spPr>
          <a:xfrm>
            <a:off x="491651" y="5580351"/>
            <a:ext cx="8160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8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Arealet under tetthetskurven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f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i et intervall fra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a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til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b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er lik sannsynligheten for at den tilfeldige variabelen havner i dette intervallet.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8EE2E0-018E-F069-DB58-09822FFB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t="1384" r="424" b="1606"/>
          <a:stretch/>
        </p:blipFill>
        <p:spPr>
          <a:xfrm>
            <a:off x="196734" y="1663917"/>
            <a:ext cx="8750532" cy="35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9ACBE5F-4E78-36E4-3D51-27C0FCEF1CA8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167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8.10 I.)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08BAE4-ADD1-4BCB-1BE8-378782999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" t="1684" r="4304" b="1"/>
          <a:stretch/>
        </p:blipFill>
        <p:spPr>
          <a:xfrm>
            <a:off x="154501" y="1147307"/>
            <a:ext cx="8834998" cy="45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849BEEF2-BA10-9FDF-8FF3-601E93BE4204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167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8.10 II.)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5B562B-9E5E-0EAA-7ADA-12F7CB04C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" r="1879" b="1057"/>
          <a:stretch/>
        </p:blipFill>
        <p:spPr>
          <a:xfrm>
            <a:off x="293716" y="1310168"/>
            <a:ext cx="8556568" cy="42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3EB8454-1D7B-D6A6-E7DD-1EAF92C06388}"/>
              </a:ext>
            </a:extLst>
          </p:cNvPr>
          <p:cNvSpPr/>
          <p:nvPr/>
        </p:nvSpPr>
        <p:spPr>
          <a:xfrm>
            <a:off x="484909" y="5580351"/>
            <a:ext cx="817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8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4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Tettheten til en kontinuerlig uniformt fordelt variabel på intervallet [10, 30]. Arealet av det grå området er sannsynligheten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(10 ≤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X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≤ 15)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4F01EF-E27C-DBBC-38FC-6B6051A28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985"/>
          <a:stretch/>
        </p:blipFill>
        <p:spPr>
          <a:xfrm>
            <a:off x="177338" y="1121161"/>
            <a:ext cx="8789324" cy="43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4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62FA1CA0-F28E-4250-ECF5-94C988AD5B8B}"/>
                  </a:ext>
                </a:extLst>
              </p:cNvPr>
              <p:cNvSpPr/>
              <p:nvPr/>
            </p:nvSpPr>
            <p:spPr>
              <a:xfrm>
                <a:off x="484909" y="5580351"/>
                <a:ext cx="81741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b="1" dirty="0">
                    <a:solidFill>
                      <a:srgbClr val="211D1E"/>
                    </a:solidFill>
                  </a:rPr>
                  <a:t>8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.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5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Tetthetsfordeling til tre normalfordelinger.</a:t>
                </a:r>
                <a:endParaRPr lang="pl-PL" dirty="0">
                  <a:solidFill>
                    <a:srgbClr val="211D1E"/>
                  </a:solidFill>
                </a:endParaRPr>
              </a:p>
              <a:p>
                <a:pPr algn="ctr"/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R</a:t>
                </a:r>
                <a:r>
                  <a:rPr lang="nb-NO" dirty="0">
                    <a:solidFill>
                      <a:srgbClr val="211D1E"/>
                    </a:solidFill>
                  </a:rPr>
                  <a:t>ø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d: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nb-NO" sz="1800" b="0" i="1" u="none" strike="noStrike" baseline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sz="1800" b="0" i="1" u="none" strike="noStrike" baseline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b-NO" dirty="0">
                    <a:solidFill>
                      <a:srgbClr val="211D1E"/>
                    </a:solidFill>
                  </a:rPr>
                  <a:t>) = (50, 5), Grønn: (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nb-NO" dirty="0">
                    <a:solidFill>
                      <a:srgbClr val="211D1E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b-NO" dirty="0">
                    <a:solidFill>
                      <a:srgbClr val="211D1E"/>
                    </a:solidFill>
                  </a:rPr>
                  <a:t>) = (70, 10) og Blå: (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nb-NO" dirty="0">
                    <a:solidFill>
                      <a:srgbClr val="211D1E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b-NO" dirty="0">
                    <a:solidFill>
                      <a:srgbClr val="211D1E"/>
                    </a:solidFill>
                  </a:rPr>
                  <a:t>)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= (90, 15). </a:t>
                </a:r>
                <a:endParaRPr lang="nb-NO" dirty="0"/>
              </a:p>
            </p:txBody>
          </p:sp>
        </mc:Choice>
        <mc:Fallback xmlns="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62FA1CA0-F28E-4250-ECF5-94C988AD5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5580351"/>
                <a:ext cx="8174181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ABB3D5D5-9092-D540-0BEC-105710278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1" b="2349"/>
          <a:stretch/>
        </p:blipFill>
        <p:spPr>
          <a:xfrm>
            <a:off x="123305" y="1131981"/>
            <a:ext cx="8897389" cy="4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2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C872D77-442F-EB3A-1CD1-726D687537E0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172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8.2)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71D547-FE17-E21D-440B-61F7765C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59" y="703624"/>
            <a:ext cx="5562881" cy="50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FEBE805-74BE-FDB4-E927-A458839BA5C6}"/>
              </a:ext>
            </a:extLst>
          </p:cNvPr>
          <p:cNvSpPr/>
          <p:nvPr/>
        </p:nvSpPr>
        <p:spPr>
          <a:xfrm>
            <a:off x="79987" y="585981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Sannsynlighet beregnes p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en skala fra 0 til 1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9113BB-63D8-3CBA-8607-F23BD85BA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6" t="3158" r="4884" b="2895"/>
          <a:stretch/>
        </p:blipFill>
        <p:spPr>
          <a:xfrm>
            <a:off x="2737958" y="643690"/>
            <a:ext cx="3668081" cy="51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7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27EEC08-68DA-8F4F-A5DF-59927F63079C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173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8.3 a.)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AC66BF-AD55-6157-4985-17B966DA4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"/>
          <a:stretch/>
        </p:blipFill>
        <p:spPr>
          <a:xfrm>
            <a:off x="1794006" y="711898"/>
            <a:ext cx="5555988" cy="50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0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4FDBD1AC-1D19-8EF0-5434-54361118B391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173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8.3 b.)</a:t>
            </a:r>
            <a:endParaRPr lang="nb-NO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6CDAAE5-4939-4CBA-B665-7503EE400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" r="-593"/>
          <a:stretch/>
        </p:blipFill>
        <p:spPr>
          <a:xfrm>
            <a:off x="1776720" y="659301"/>
            <a:ext cx="5590559" cy="50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846DF8B-6CB0-7303-2DEF-F92D29585CFA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173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8.3 c.)</a:t>
            </a:r>
            <a:endParaRPr lang="nb-NO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A54936-BF37-765A-8A1D-281021FE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" t="1475" r="647"/>
          <a:stretch/>
        </p:blipFill>
        <p:spPr>
          <a:xfrm>
            <a:off x="1788602" y="719680"/>
            <a:ext cx="5566796" cy="50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A87CB7F-A20A-DB19-5C13-24424C2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56" y="727129"/>
            <a:ext cx="5472287" cy="5008653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1AEE653-BC30-85D1-09CD-EF8489783975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174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8.4)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2184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519518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E82920A3-00C3-8865-4326-5CF4BB4B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53" y="2202370"/>
            <a:ext cx="687809" cy="89415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AC6D75-637C-794D-B2C6-06CC59AB5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1277"/>
          <a:stretch/>
        </p:blipFill>
        <p:spPr>
          <a:xfrm>
            <a:off x="991986" y="2124032"/>
            <a:ext cx="5358939" cy="22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5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4F2886EA-E660-FD36-0732-E3C2F0C897C4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190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9.15 I.)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3D867F-91F2-1AE2-1D44-39B51EA12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7" r="13879" b="50762"/>
          <a:stretch/>
        </p:blipFill>
        <p:spPr>
          <a:xfrm>
            <a:off x="262962" y="1489902"/>
            <a:ext cx="8618076" cy="38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4F2886EA-E660-FD36-0732-E3C2F0C897C4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190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9.15 II.)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8C52F4-03FF-EAF9-96F1-C0A42040E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7" t="50861" r="13879"/>
          <a:stretch/>
        </p:blipFill>
        <p:spPr>
          <a:xfrm>
            <a:off x="262962" y="1489902"/>
            <a:ext cx="8635528" cy="38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0A18FD0-9EFA-9787-B9E5-51D6C2E072FF}"/>
              </a:ext>
            </a:extLst>
          </p:cNvPr>
          <p:cNvSpPr/>
          <p:nvPr/>
        </p:nvSpPr>
        <p:spPr>
          <a:xfrm>
            <a:off x="383771" y="5541557"/>
            <a:ext cx="837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b="1" dirty="0">
                <a:solidFill>
                  <a:srgbClr val="211D1E"/>
                </a:solidFill>
              </a:rPr>
              <a:t>9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b="1" dirty="0">
                <a:solidFill>
                  <a:srgbClr val="211D1E"/>
                </a:solidFill>
              </a:rPr>
              <a:t>1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Andeler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summen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to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terningkast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situasjoner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: 20, 200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20 000 kast.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rødt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finner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vi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el-GR" sz="1800" b="0" i="1" u="none" strike="noStrike" baseline="0" dirty="0">
                <a:solidFill>
                  <a:srgbClr val="211D1E"/>
                </a:solidFill>
              </a:rPr>
              <a:t>μ </a:t>
            </a:r>
            <a:r>
              <a:rPr lang="el-GR" sz="1800" b="0" i="0" u="none" strike="noStrike" baseline="0" dirty="0">
                <a:solidFill>
                  <a:srgbClr val="211D1E"/>
                </a:solidFill>
              </a:rPr>
              <a:t>= 7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el-GR" sz="1800" b="0" i="1" u="none" strike="noStrike" baseline="0" dirty="0">
                <a:solidFill>
                  <a:srgbClr val="211D1E"/>
                </a:solidFill>
              </a:rPr>
              <a:t>σ </a:t>
            </a:r>
            <a:r>
              <a:rPr lang="el-GR" sz="1800" b="0" i="0" u="none" strike="noStrike" baseline="0" dirty="0">
                <a:solidFill>
                  <a:srgbClr val="211D1E"/>
                </a:solidFill>
              </a:rPr>
              <a:t>= 2.42.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F83909-3A80-D72D-F4A3-9D6F443E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2" y="1034415"/>
            <a:ext cx="8889076" cy="42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806C28-4557-F05E-1733-2E437F7FC6C6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1FD2A527-FCC2-273F-CC37-845C08A6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04" y="2650392"/>
            <a:ext cx="4698697" cy="1559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7C961C-B44F-9058-216B-575F7C882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06" y="2526496"/>
            <a:ext cx="1001092" cy="9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95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EC3FFA-270A-B2F6-5F5B-264766F4C3EA}"/>
              </a:ext>
            </a:extLst>
          </p:cNvPr>
          <p:cNvSpPr/>
          <p:nvPr/>
        </p:nvSpPr>
        <p:spPr>
          <a:xfrm>
            <a:off x="313804" y="5652389"/>
            <a:ext cx="853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10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b="1" dirty="0">
                <a:solidFill>
                  <a:srgbClr val="211D1E"/>
                </a:solidFill>
              </a:rPr>
              <a:t>1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Binomisk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fors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ksrekke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lengden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n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= 6,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fire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suksesser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to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fiaskoer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885360-0EDB-6A92-47CB-B3CF55F6C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" r="249"/>
          <a:stretch/>
        </p:blipFill>
        <p:spPr>
          <a:xfrm>
            <a:off x="155171" y="2588127"/>
            <a:ext cx="8833658" cy="16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64442C-6962-2D31-FF3C-D623C89990F2}"/>
              </a:ext>
            </a:extLst>
          </p:cNvPr>
          <p:cNvSpPr/>
          <p:nvPr/>
        </p:nvSpPr>
        <p:spPr>
          <a:xfrm>
            <a:off x="79987" y="585981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2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Andelen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kron i en serie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1000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myntkast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AE6016-A6E1-FED5-8AA0-8E97435A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74" y="622838"/>
            <a:ext cx="7311852" cy="50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1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EC3FFA-270A-B2F6-5F5B-264766F4C3EA}"/>
              </a:ext>
            </a:extLst>
          </p:cNvPr>
          <p:cNvSpPr/>
          <p:nvPr/>
        </p:nvSpPr>
        <p:spPr>
          <a:xfrm>
            <a:off x="313804" y="5652389"/>
            <a:ext cx="853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207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C6FECD-A1AC-8F61-C3FE-3BFC133F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1" y="2719944"/>
            <a:ext cx="8833658" cy="14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94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EC3FFA-270A-B2F6-5F5B-264766F4C3EA}"/>
              </a:ext>
            </a:extLst>
          </p:cNvPr>
          <p:cNvSpPr/>
          <p:nvPr/>
        </p:nvSpPr>
        <p:spPr>
          <a:xfrm>
            <a:off x="313804" y="5652389"/>
            <a:ext cx="853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208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4D80465-8B44-A08F-7D32-17CC07ADF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r="439"/>
          <a:stretch/>
        </p:blipFill>
        <p:spPr>
          <a:xfrm>
            <a:off x="199507" y="2728872"/>
            <a:ext cx="8761614" cy="14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8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4B27C122-9927-B0E8-FCF3-83EBB1A6F886}"/>
              </a:ext>
            </a:extLst>
          </p:cNvPr>
          <p:cNvSpPr/>
          <p:nvPr/>
        </p:nvSpPr>
        <p:spPr>
          <a:xfrm>
            <a:off x="313804" y="5652389"/>
            <a:ext cx="853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10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b="1" dirty="0">
                <a:solidFill>
                  <a:srgbClr val="211D1E"/>
                </a:solidFill>
              </a:rPr>
              <a:t>2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Sannsynligheten for et visst antall seksere p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syv terningkast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013166-FCBF-93D2-FF0F-8B86176F4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" t="1483" r="3273"/>
          <a:stretch/>
        </p:blipFill>
        <p:spPr>
          <a:xfrm>
            <a:off x="139681" y="1588783"/>
            <a:ext cx="8864637" cy="36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89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256AE59-8430-941D-F232-E6C74AAFD96D}"/>
              </a:ext>
            </a:extLst>
          </p:cNvPr>
          <p:cNvSpPr/>
          <p:nvPr/>
        </p:nvSpPr>
        <p:spPr>
          <a:xfrm>
            <a:off x="1583739" y="5785034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10.3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krukke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to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de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syv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gr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nne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baller</a:t>
            </a:r>
            <a:r>
              <a:rPr lang="pl-PL" b="1" dirty="0"/>
              <a:t> 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1C974B-AC96-B0B4-D580-01220D683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8" t="13782" r="12474" b="9876"/>
          <a:stretch/>
        </p:blipFill>
        <p:spPr>
          <a:xfrm>
            <a:off x="2812472" y="943494"/>
            <a:ext cx="3519055" cy="46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0C98865-E844-E3F7-7B65-7F255487F4E7}"/>
              </a:ext>
            </a:extLst>
          </p:cNvPr>
          <p:cNvSpPr/>
          <p:nvPr/>
        </p:nvSpPr>
        <p:spPr>
          <a:xfrm>
            <a:off x="850058" y="5785034"/>
            <a:ext cx="7443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10.4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Sannsynlighet for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gjenfange 7 av 30 for ulike bestandsst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rrelser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716487-7BD0-FC6C-BC6B-751D3AE00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" t="1435" r="2303"/>
          <a:stretch/>
        </p:blipFill>
        <p:spPr>
          <a:xfrm>
            <a:off x="246609" y="823495"/>
            <a:ext cx="8650779" cy="48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64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806C28-4557-F05E-1733-2E437F7FC6C6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1FD2A527-FCC2-273F-CC37-845C08A6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04" y="2650392"/>
            <a:ext cx="4698697" cy="1559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7C961C-B44F-9058-216B-575F7C882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06" y="2526496"/>
            <a:ext cx="1001092" cy="94181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85FFA60-E9C6-359D-79E8-764A31432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84" y="2650808"/>
            <a:ext cx="4910291" cy="16350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54BE86-B7FB-3221-FBD4-78616056A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231" y="2526496"/>
            <a:ext cx="959641" cy="8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0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3B842B4-BB1C-FC3B-652A-003162C94AC8}"/>
              </a:ext>
            </a:extLst>
          </p:cNvPr>
          <p:cNvSpPr/>
          <p:nvPr/>
        </p:nvSpPr>
        <p:spPr>
          <a:xfrm>
            <a:off x="1968425" y="5596612"/>
            <a:ext cx="520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Tetthetskurven til tre normalfordelinger: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(–2, 2) i rødt,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(1, 1/2) i blått,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(3, 1) i grønt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142BFB-2A1D-7159-24EC-21AC36EF3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/>
          <a:stretch/>
        </p:blipFill>
        <p:spPr>
          <a:xfrm>
            <a:off x="1505989" y="688650"/>
            <a:ext cx="6132021" cy="48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8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3B842B4-BB1C-FC3B-652A-003162C94AC8}"/>
              </a:ext>
            </a:extLst>
          </p:cNvPr>
          <p:cNvSpPr/>
          <p:nvPr/>
        </p:nvSpPr>
        <p:spPr>
          <a:xfrm>
            <a:off x="1968425" y="5779492"/>
            <a:ext cx="5207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11.2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68–95–99.7-regelen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0423C7-D193-7339-FADC-72BC4C600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"/>
          <a:stretch/>
        </p:blipFill>
        <p:spPr>
          <a:xfrm>
            <a:off x="1252447" y="709176"/>
            <a:ext cx="6677891" cy="47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8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688A3E9-07E9-4C07-0F05-85E1C385273E}"/>
              </a:ext>
            </a:extLst>
          </p:cNvPr>
          <p:cNvSpPr/>
          <p:nvPr/>
        </p:nvSpPr>
        <p:spPr>
          <a:xfrm>
            <a:off x="1252437" y="5596612"/>
            <a:ext cx="6639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00" algn="ctr"/>
            <a:r>
              <a:rPr lang="nb-NO" b="1" dirty="0"/>
              <a:t>Figur </a:t>
            </a:r>
            <a:r>
              <a:rPr lang="pl-PL" b="1" dirty="0"/>
              <a:t>11.3 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Tetthetskurven til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(3, 1) i grønt, og tetthetskurven til gjennomsnittet av ti observasjoner fra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N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(3, 1) i rødt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EE7E1A-F6E3-37BD-72B3-12A637D0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2" r="10668" b="1034"/>
          <a:stretch/>
        </p:blipFill>
        <p:spPr>
          <a:xfrm>
            <a:off x="387360" y="955577"/>
            <a:ext cx="8369280" cy="44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1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1556E08C-D410-A6A8-98AE-8BC697858F66}"/>
                  </a:ext>
                </a:extLst>
              </p:cNvPr>
              <p:cNvSpPr/>
              <p:nvPr/>
            </p:nvSpPr>
            <p:spPr>
              <a:xfrm>
                <a:off x="1512909" y="5596612"/>
                <a:ext cx="61181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b="1" dirty="0"/>
                  <a:t>Figur </a:t>
                </a:r>
                <a:r>
                  <a:rPr lang="pl-PL" b="1" dirty="0"/>
                  <a:t>11.4 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Tetthetskurven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  <a:latin typeface="Neo Sans"/>
                  </a:rPr>
                  <a:t>f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og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den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kumulative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fordelingskurven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  <a:latin typeface="Neo Sans"/>
                  </a:rPr>
                  <a:t>F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en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normalfordelt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  <a:latin typeface="Neo Sans"/>
                  </a:rPr>
                  <a:t>variabel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  <a:latin typeface="Neo Sans"/>
                  </a:rPr>
                  <a:t>X </a:t>
                </a:r>
                <a14:m>
                  <m:oMath xmlns:m="http://schemas.openxmlformats.org/officeDocument/2006/math">
                    <m:r>
                      <a:rPr lang="pl-PL" sz="1800" b="0" i="1" u="none" strike="noStrike" baseline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  <a:latin typeface="Neo Sans"/>
                  </a:rPr>
                  <a:t>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  <a:latin typeface="Neo Sans"/>
                  </a:rPr>
                  <a:t>(3, 2.5) </a:t>
                </a:r>
                <a:endParaRPr lang="nb-NO" dirty="0"/>
              </a:p>
            </p:txBody>
          </p:sp>
        </mc:Choice>
        <mc:Fallback xmlns="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1556E08C-D410-A6A8-98AE-8BC697858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909" y="5596612"/>
                <a:ext cx="6118181" cy="646331"/>
              </a:xfrm>
              <a:prstGeom prst="rect">
                <a:avLst/>
              </a:prstGeom>
              <a:blipFill>
                <a:blip r:embed="rId2"/>
                <a:stretch>
                  <a:fillRect l="-797" t="-4717" r="-797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019ED0D6-C713-B6EC-7E69-93BC61C8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" y="1112034"/>
            <a:ext cx="8900650" cy="42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64442C-6962-2D31-FF3C-D623C89990F2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00"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Relativ frekvens av kron for tre forskjellige mynter som spinnes på en glatt overflate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981296-1067-BD75-3C6E-0D80D8DC8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" t="1028" r="599"/>
          <a:stretch/>
        </p:blipFill>
        <p:spPr>
          <a:xfrm>
            <a:off x="138364" y="1392555"/>
            <a:ext cx="8873290" cy="40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8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46CCA12-14C4-D2C5-CE5C-8F564354D133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229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11.6)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787DEC-3C5E-EA0D-9AF1-230E564F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"/>
          <a:stretch/>
        </p:blipFill>
        <p:spPr>
          <a:xfrm>
            <a:off x="1460160" y="708124"/>
            <a:ext cx="6223680" cy="50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7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46CCA12-14C4-D2C5-CE5C-8F564354D133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230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11.8)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1F8631-554D-8C87-31FA-5912CF34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" t="1487" b="707"/>
          <a:stretch/>
        </p:blipFill>
        <p:spPr>
          <a:xfrm>
            <a:off x="149629" y="1225934"/>
            <a:ext cx="8844741" cy="44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8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46CCA12-14C4-D2C5-CE5C-8F564354D133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231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11.10)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787DEC-3C5E-EA0D-9AF1-230E564F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"/>
          <a:stretch/>
        </p:blipFill>
        <p:spPr>
          <a:xfrm>
            <a:off x="1460160" y="708124"/>
            <a:ext cx="6223680" cy="50547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09886BA-CF30-9C4F-45BC-8A1263F5F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4"/>
          <a:stretch/>
        </p:blipFill>
        <p:spPr>
          <a:xfrm>
            <a:off x="1460160" y="700735"/>
            <a:ext cx="6249449" cy="50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1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6EA2465-CEF1-FF1D-6385-7364295EAD23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232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11.12)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961A71-C830-C2EA-8737-ED9E95A03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" t="455" b="-1"/>
          <a:stretch/>
        </p:blipFill>
        <p:spPr>
          <a:xfrm>
            <a:off x="1364153" y="725978"/>
            <a:ext cx="6415694" cy="50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3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A1C36E6-F908-A8E4-B924-E52B1C766CF5}"/>
              </a:ext>
            </a:extLst>
          </p:cNvPr>
          <p:cNvSpPr/>
          <p:nvPr/>
        </p:nvSpPr>
        <p:spPr>
          <a:xfrm>
            <a:off x="1512909" y="5596612"/>
            <a:ext cx="611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11.5  </a:t>
            </a:r>
            <a:r>
              <a:rPr lang="pl-PL" dirty="0" err="1"/>
              <a:t>Tetthetskurve</a:t>
            </a:r>
            <a:r>
              <a:rPr lang="pl-PL" dirty="0"/>
              <a:t> </a:t>
            </a:r>
            <a:r>
              <a:rPr lang="pl-PL" dirty="0" err="1"/>
              <a:t>til</a:t>
            </a:r>
            <a:r>
              <a:rPr lang="pl-PL" dirty="0"/>
              <a:t> standard </a:t>
            </a:r>
            <a:r>
              <a:rPr lang="pl-PL" dirty="0" err="1"/>
              <a:t>normal</a:t>
            </a:r>
            <a:r>
              <a:rPr lang="pl-PL" dirty="0"/>
              <a:t> </a:t>
            </a:r>
            <a:r>
              <a:rPr lang="pl-PL" dirty="0" err="1"/>
              <a:t>og</a:t>
            </a:r>
            <a:r>
              <a:rPr lang="pl-PL" dirty="0"/>
              <a:t> </a:t>
            </a:r>
            <a:r>
              <a:rPr lang="pl-PL" i="1" dirty="0"/>
              <a:t>t</a:t>
            </a:r>
            <a:r>
              <a:rPr lang="pl-PL" dirty="0"/>
              <a:t>-</a:t>
            </a:r>
            <a:r>
              <a:rPr lang="pl-PL" dirty="0" err="1"/>
              <a:t>fordeling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med</a:t>
            </a:r>
            <a:r>
              <a:rPr lang="pl-PL" dirty="0"/>
              <a:t> 1, 3 </a:t>
            </a:r>
            <a:r>
              <a:rPr lang="pl-PL" dirty="0" err="1"/>
              <a:t>og</a:t>
            </a:r>
            <a:r>
              <a:rPr lang="pl-PL" dirty="0"/>
              <a:t> 9 </a:t>
            </a:r>
            <a:r>
              <a:rPr lang="pl-PL" dirty="0" err="1"/>
              <a:t>frihetsgrader</a:t>
            </a:r>
            <a:r>
              <a:rPr lang="pl-PL" dirty="0"/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8FF068-A789-2191-7000-10E1BB79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" y="725767"/>
            <a:ext cx="8789324" cy="47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5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41471447-D8AF-17A5-9234-9214AF576FEA}"/>
              </a:ext>
            </a:extLst>
          </p:cNvPr>
          <p:cNvSpPr/>
          <p:nvPr/>
        </p:nvSpPr>
        <p:spPr>
          <a:xfrm>
            <a:off x="756454" y="5596612"/>
            <a:ext cx="763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11.6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Tetthetsfordelingen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f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x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)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den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kumulative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fordelingskurven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F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x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)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uniform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sannsynlighetsfordeling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definert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a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= 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b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= 1/3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EA68F9-2E23-BB30-38F6-592EE70E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1" y="1035962"/>
            <a:ext cx="8783978" cy="4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4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241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11.18)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F9D4D5-C102-B8FF-539A-2EF8D45B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7" y="1862991"/>
            <a:ext cx="8803505" cy="31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4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F8ACFE37-F6CB-FE2B-1005-3BC6CA0EAB5A}"/>
                  </a:ext>
                </a:extLst>
              </p:cNvPr>
              <p:cNvSpPr/>
              <p:nvPr/>
            </p:nvSpPr>
            <p:spPr>
              <a:xfrm>
                <a:off x="1118059" y="5596612"/>
                <a:ext cx="6907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b="1" dirty="0"/>
                  <a:t>Figur </a:t>
                </a:r>
                <a:r>
                  <a:rPr lang="pl-PL" b="1" dirty="0"/>
                  <a:t>11.7 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Tetthetsfordelingen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f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(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x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og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den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kumulative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fordelingskurven</a:t>
                </a:r>
                <a:br>
                  <a:rPr lang="pl-PL" sz="1800" b="0" i="0" u="none" strike="noStrike" baseline="0" dirty="0">
                    <a:solidFill>
                      <a:srgbClr val="211D1E"/>
                    </a:solidFill>
                  </a:rPr>
                </a:br>
                <a:r>
                  <a:rPr lang="pl-PL" i="1" dirty="0">
                    <a:solidFill>
                      <a:srgbClr val="211D1E"/>
                    </a:solidFill>
                  </a:rPr>
                  <a:t>F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(</a:t>
                </a:r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x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en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eksponentialfordelt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variabel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med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1" u="none" strike="noStrike" baseline="0" dirty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l-PL" sz="1800" b="0" i="1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= 1 </a:t>
                </a:r>
                <a:endParaRPr lang="nb-NO" dirty="0"/>
              </a:p>
            </p:txBody>
          </p:sp>
        </mc:Choice>
        <mc:Fallback xmlns="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F8ACFE37-F6CB-FE2B-1005-3BC6CA0EA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" y="5596612"/>
                <a:ext cx="6907880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33EC420F-279D-15E1-A4EE-1DE0C3FD4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981" r="388"/>
          <a:stretch/>
        </p:blipFill>
        <p:spPr>
          <a:xfrm>
            <a:off x="349135" y="748146"/>
            <a:ext cx="8462356" cy="47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5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6331D3-04E9-4DE5-B787-CB2267F9F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"/>
          <a:stretch/>
        </p:blipFill>
        <p:spPr>
          <a:xfrm>
            <a:off x="3142312" y="615142"/>
            <a:ext cx="2859375" cy="5286894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984F12C2-0723-6F58-71B6-C9DC34864A2E}"/>
              </a:ext>
            </a:extLst>
          </p:cNvPr>
          <p:cNvSpPr/>
          <p:nvPr/>
        </p:nvSpPr>
        <p:spPr>
          <a:xfrm>
            <a:off x="1459575" y="5596612"/>
            <a:ext cx="622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11.8  </a:t>
            </a:r>
            <a:r>
              <a:rPr lang="pl-PL" dirty="0" err="1"/>
              <a:t>Hvordan</a:t>
            </a:r>
            <a:r>
              <a:rPr lang="pl-PL" dirty="0"/>
              <a:t> </a:t>
            </a:r>
            <a:r>
              <a:rPr lang="pl-PL" dirty="0" err="1"/>
              <a:t>finne</a:t>
            </a:r>
            <a:r>
              <a:rPr lang="pl-PL" dirty="0"/>
              <a:t> </a:t>
            </a:r>
            <a:r>
              <a:rPr lang="pl-PL" dirty="0" err="1"/>
              <a:t>kvantiler</a:t>
            </a:r>
            <a:r>
              <a:rPr lang="pl-PL" dirty="0"/>
              <a:t> i en standard </a:t>
            </a:r>
            <a:r>
              <a:rPr lang="pl-PL" dirty="0" err="1"/>
              <a:t>normalfordeling</a:t>
            </a:r>
            <a:r>
              <a:rPr lang="pl-PL" dirty="0"/>
              <a:t> (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eksempel</a:t>
            </a:r>
            <a:r>
              <a:rPr lang="pl-PL" dirty="0"/>
              <a:t> 11.22)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2113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245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11.23 I.)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8F1CB7-8483-6AEE-A840-B0ED0CD00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" t="1480"/>
          <a:stretch/>
        </p:blipFill>
        <p:spPr>
          <a:xfrm>
            <a:off x="191057" y="1621603"/>
            <a:ext cx="8761885" cy="36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64442C-6962-2D31-FF3C-D623C89990F2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4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Snitt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union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komplement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illustrert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diagram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2541CB-48B1-ADB9-CAC2-A2C21D91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"/>
          <a:stretch/>
        </p:blipFill>
        <p:spPr>
          <a:xfrm>
            <a:off x="76423" y="2075765"/>
            <a:ext cx="8987589" cy="27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3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245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11.23 II.)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BD6C86-7811-07CE-F4B9-748E662C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" r="1394"/>
          <a:stretch/>
        </p:blipFill>
        <p:spPr>
          <a:xfrm>
            <a:off x="113607" y="1050795"/>
            <a:ext cx="8916786" cy="46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7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246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11.25)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A4D274-045B-8F94-D88C-E580AFA52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" t="777" b="-1"/>
          <a:stretch/>
        </p:blipFill>
        <p:spPr>
          <a:xfrm>
            <a:off x="210588" y="1643026"/>
            <a:ext cx="8722823" cy="35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A228B03-55D8-BFC0-256F-29EF77B7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"/>
          <a:stretch/>
        </p:blipFill>
        <p:spPr>
          <a:xfrm>
            <a:off x="127462" y="1073217"/>
            <a:ext cx="8889076" cy="4323636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9839A8F4-3571-E175-CF07-C4DC93ED2101}"/>
              </a:ext>
            </a:extLst>
          </p:cNvPr>
          <p:cNvSpPr/>
          <p:nvPr/>
        </p:nvSpPr>
        <p:spPr>
          <a:xfrm>
            <a:off x="1459575" y="5546734"/>
            <a:ext cx="622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00" algn="ctr"/>
            <a:r>
              <a:rPr lang="nb-NO" b="1" dirty="0"/>
              <a:t>Figur </a:t>
            </a:r>
            <a:r>
              <a:rPr lang="pl-PL" b="1" dirty="0"/>
              <a:t>11.9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rsinntekt i 20 husholdninger. QQ-plottet viser ingen rett linje, s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normalfordelingen er ikke en rimelig antagelse.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397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2C33B6D6-3A14-01C7-C4A9-BBE71F67B77B}"/>
              </a:ext>
            </a:extLst>
          </p:cNvPr>
          <p:cNvSpPr/>
          <p:nvPr/>
        </p:nvSpPr>
        <p:spPr>
          <a:xfrm>
            <a:off x="1646958" y="5546734"/>
            <a:ext cx="585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11.10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yde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50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rekrutter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QQ-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plottet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viser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omtrentlig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rett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linje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normalfordelingen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er 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rimelig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antagelse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endParaRPr lang="nb-NO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D245F34-B5A0-5004-4A54-9F8302F86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720"/>
          <a:stretch/>
        </p:blipFill>
        <p:spPr>
          <a:xfrm>
            <a:off x="362988" y="1048405"/>
            <a:ext cx="8418023" cy="43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1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E133CE6-0E85-B7D4-C425-EE88994B51EA}"/>
              </a:ext>
            </a:extLst>
          </p:cNvPr>
          <p:cNvSpPr/>
          <p:nvPr/>
        </p:nvSpPr>
        <p:spPr>
          <a:xfrm>
            <a:off x="889981" y="5546734"/>
            <a:ext cx="736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11.11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QQ-plott for normalfordelte observasjoner. De fire diagrammene viser tilfeldige utvalg med størrelsene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= 10, 20, 30 og 500.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932185-2BCE-2025-D3C9-B3CBE99CA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" r="2485"/>
          <a:stretch/>
        </p:blipFill>
        <p:spPr>
          <a:xfrm>
            <a:off x="227215" y="912138"/>
            <a:ext cx="8689570" cy="45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0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E133CE6-0E85-B7D4-C425-EE88994B51EA}"/>
              </a:ext>
            </a:extLst>
          </p:cNvPr>
          <p:cNvSpPr/>
          <p:nvPr/>
        </p:nvSpPr>
        <p:spPr>
          <a:xfrm>
            <a:off x="889981" y="5546734"/>
            <a:ext cx="736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11.12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QQ-plott for observasjoner som ikke er normalfordelte. De fire panelene viser tilfeldige utvalg med størrelsene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= 10, 20, 30 og 500.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C78CE7-20B8-E178-8D47-B73537E0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r="2121"/>
          <a:stretch/>
        </p:blipFill>
        <p:spPr>
          <a:xfrm>
            <a:off x="221673" y="937987"/>
            <a:ext cx="8700654" cy="45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253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11.3)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746B62-B497-BE95-11BB-0370BB308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9" t="1635" r="432"/>
          <a:stretch/>
        </p:blipFill>
        <p:spPr>
          <a:xfrm>
            <a:off x="465513" y="840060"/>
            <a:ext cx="8212974" cy="48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4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255  </a:t>
            </a:r>
            <a:r>
              <a:rPr lang="pl-PL" dirty="0"/>
              <a:t>(</a:t>
            </a:r>
            <a:r>
              <a:rPr lang="pl-PL" dirty="0" err="1"/>
              <a:t>Oppgave</a:t>
            </a:r>
            <a:r>
              <a:rPr lang="pl-PL" dirty="0"/>
              <a:t> 11.7 d.)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F02409-0424-9255-E981-90AE4428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" t="735"/>
          <a:stretch/>
        </p:blipFill>
        <p:spPr>
          <a:xfrm>
            <a:off x="163483" y="1245012"/>
            <a:ext cx="8817033" cy="43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04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256  </a:t>
            </a:r>
            <a:r>
              <a:rPr lang="pl-PL" dirty="0"/>
              <a:t>(L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dirty="0" err="1">
                <a:solidFill>
                  <a:srgbClr val="211D1E"/>
                </a:solidFill>
              </a:rPr>
              <a:t>sning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på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oppgave</a:t>
            </a:r>
            <a:r>
              <a:rPr lang="pl-PL" dirty="0"/>
              <a:t> 11.4 a.)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5A886F-1500-1CD3-CC37-A69F2279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/>
          <a:stretch/>
        </p:blipFill>
        <p:spPr>
          <a:xfrm>
            <a:off x="174567" y="1256308"/>
            <a:ext cx="8794865" cy="4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7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258  </a:t>
            </a:r>
            <a:r>
              <a:rPr lang="pl-PL" dirty="0"/>
              <a:t>(L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dirty="0" err="1">
                <a:solidFill>
                  <a:srgbClr val="211D1E"/>
                </a:solidFill>
              </a:rPr>
              <a:t>sning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på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oppgave</a:t>
            </a:r>
            <a:r>
              <a:rPr lang="pl-PL" dirty="0"/>
              <a:t> 11.7 a.)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889A5D-B488-7D86-D41D-88013671C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" r="432"/>
          <a:stretch/>
        </p:blipFill>
        <p:spPr>
          <a:xfrm>
            <a:off x="169025" y="1190423"/>
            <a:ext cx="8805949" cy="4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8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64442C-6962-2D31-FF3C-D623C89990F2}"/>
              </a:ext>
            </a:extLst>
          </p:cNvPr>
          <p:cNvSpPr/>
          <p:nvPr/>
        </p:nvSpPr>
        <p:spPr>
          <a:xfrm>
            <a:off x="79987" y="5829735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pl-PL" b="1" dirty="0">
                <a:solidFill>
                  <a:srgbClr val="211D1E"/>
                </a:solidFill>
              </a:rPr>
              <a:t>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Disjunkte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mengder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delmengder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29247D-6D87-4015-BDFE-A643C5BF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"/>
          <a:stretch/>
        </p:blipFill>
        <p:spPr>
          <a:xfrm>
            <a:off x="114300" y="1575631"/>
            <a:ext cx="8915400" cy="37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29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258  </a:t>
            </a:r>
            <a:r>
              <a:rPr lang="pl-PL" dirty="0"/>
              <a:t>(L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dirty="0" err="1">
                <a:solidFill>
                  <a:srgbClr val="211D1E"/>
                </a:solidFill>
              </a:rPr>
              <a:t>sning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på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oppgave</a:t>
            </a:r>
            <a:r>
              <a:rPr lang="pl-PL" dirty="0"/>
              <a:t> 11.7 b.)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2E4909-9CFE-0A01-32E9-205DC791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818"/>
          <a:stretch/>
        </p:blipFill>
        <p:spPr>
          <a:xfrm>
            <a:off x="123357" y="1194955"/>
            <a:ext cx="8897286" cy="44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67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8EB8F12-E8CD-B5FA-02B2-4F095007A09E}"/>
              </a:ext>
            </a:extLst>
          </p:cNvPr>
          <p:cNvSpPr/>
          <p:nvPr/>
        </p:nvSpPr>
        <p:spPr>
          <a:xfrm>
            <a:off x="1583739" y="5829367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258  </a:t>
            </a:r>
            <a:r>
              <a:rPr lang="pl-PL" dirty="0"/>
              <a:t>(L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dirty="0" err="1">
                <a:solidFill>
                  <a:srgbClr val="211D1E"/>
                </a:solidFill>
              </a:rPr>
              <a:t>sning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på</a:t>
            </a:r>
            <a:r>
              <a:rPr lang="pl-PL" dirty="0">
                <a:solidFill>
                  <a:srgbClr val="211D1E"/>
                </a:solidFill>
              </a:rPr>
              <a:t> </a:t>
            </a:r>
            <a:r>
              <a:rPr lang="pl-PL" dirty="0" err="1">
                <a:solidFill>
                  <a:srgbClr val="211D1E"/>
                </a:solidFill>
              </a:rPr>
              <a:t>oppgave</a:t>
            </a:r>
            <a:r>
              <a:rPr lang="pl-PL" dirty="0"/>
              <a:t> 11.7 c.)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2DF5C1-BECD-02A9-78C2-A4BBBEE10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270"/>
          <a:stretch/>
        </p:blipFill>
        <p:spPr>
          <a:xfrm>
            <a:off x="127565" y="1202596"/>
            <a:ext cx="8888869" cy="44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2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480724"/>
            <a:ext cx="8079205" cy="0"/>
          </a:xfrm>
          <a:prstGeom prst="line">
            <a:avLst/>
          </a:prstGeom>
          <a:ln w="1905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E82920A3-00C3-8865-4326-5CF4BB4B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53" y="2202370"/>
            <a:ext cx="687809" cy="89415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D70114B-D674-EF99-FE79-CE95B119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53" y="2138735"/>
            <a:ext cx="4831700" cy="217326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D835734-146C-EC04-926E-7B6717BA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314" y="2159268"/>
            <a:ext cx="1101746" cy="9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0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AB7F7A5-CE2E-1801-BA09-9E55C4ABDC6B}"/>
              </a:ext>
            </a:extLst>
          </p:cNvPr>
          <p:cNvSpPr/>
          <p:nvPr/>
        </p:nvSpPr>
        <p:spPr>
          <a:xfrm>
            <a:off x="1420350" y="5546734"/>
            <a:ext cx="630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Stolpediagram over utdanningen i hele populasjonen, med antall personer langs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nb-NO" i="1" dirty="0"/>
              <a:t>y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-aksen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4AF0E3-933B-BFC2-455C-EE97D6831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8" t="653" r="2093" b="3102"/>
          <a:stretch/>
        </p:blipFill>
        <p:spPr>
          <a:xfrm>
            <a:off x="456469" y="731519"/>
            <a:ext cx="8231062" cy="46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00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AB7F7A5-CE2E-1801-BA09-9E55C4ABDC6B}"/>
              </a:ext>
            </a:extLst>
          </p:cNvPr>
          <p:cNvSpPr/>
          <p:nvPr/>
        </p:nvSpPr>
        <p:spPr>
          <a:xfrm>
            <a:off x="1420350" y="5546734"/>
            <a:ext cx="630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12.2  </a:t>
            </a:r>
            <a:r>
              <a:rPr lang="nb-NO" dirty="0"/>
              <a:t>Stolpediagram over utdanningen i hele populasjonen, med </a:t>
            </a:r>
            <a:r>
              <a:rPr lang="nb-NO" i="1" dirty="0"/>
              <a:t>andeler </a:t>
            </a:r>
            <a:r>
              <a:rPr lang="nb-NO" dirty="0"/>
              <a:t>langs </a:t>
            </a:r>
            <a:r>
              <a:rPr lang="nb-NO" i="1" dirty="0"/>
              <a:t>y</a:t>
            </a:r>
            <a:r>
              <a:rPr lang="nb-NO" dirty="0"/>
              <a:t>-aksen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4192B11-D6B6-746E-3DD4-683AB0EA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6" y="731518"/>
            <a:ext cx="8339125" cy="46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9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AB7F7A5-CE2E-1801-BA09-9E55C4ABDC6B}"/>
              </a:ext>
            </a:extLst>
          </p:cNvPr>
          <p:cNvSpPr/>
          <p:nvPr/>
        </p:nvSpPr>
        <p:spPr>
          <a:xfrm>
            <a:off x="1125811" y="5773949"/>
            <a:ext cx="6892377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12.3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over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utdanning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et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tilfeldig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utvalg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n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= 10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5FBC0E-7C37-28C4-AD17-351BB874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" r="1959"/>
          <a:stretch/>
        </p:blipFill>
        <p:spPr>
          <a:xfrm>
            <a:off x="738044" y="936567"/>
            <a:ext cx="7667911" cy="47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70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AB7F7A5-CE2E-1801-BA09-9E55C4ABDC6B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12.4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over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utdanning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et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tilfeldig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utvalg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n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= 200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620831-77D0-17DB-5568-68EEC401D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1" b="-1"/>
          <a:stretch/>
        </p:blipFill>
        <p:spPr>
          <a:xfrm>
            <a:off x="359299" y="794435"/>
            <a:ext cx="8425401" cy="48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1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12.5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simulerte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myntkast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DE5C75-2641-3252-67C9-89980929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3"/>
          <a:stretch/>
        </p:blipFill>
        <p:spPr>
          <a:xfrm>
            <a:off x="341739" y="1069571"/>
            <a:ext cx="8460522" cy="45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13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12.6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Sannsynlighetsfordelingen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til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myntkast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3D12674-EC46-445B-B669-99A84CB1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9" y="1069570"/>
            <a:ext cx="8583781" cy="45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9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265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1B7606-99E1-A256-1481-D7065E7E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7" y="1069569"/>
            <a:ext cx="8291165" cy="45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B906F385-5A95-6833-5FA4-735B53ACA901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111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 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Eksempel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6.20)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639AA0-7250-6601-B96C-AC27CB1CC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4"/>
          <a:stretch/>
        </p:blipFill>
        <p:spPr>
          <a:xfrm>
            <a:off x="2601375" y="704732"/>
            <a:ext cx="3941249" cy="50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06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266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3FABAB-0BFA-AB07-C127-3732CB7F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0" y="733049"/>
            <a:ext cx="8021879" cy="49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5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DA78E9C-A42E-8932-16AF-9D3117541659}"/>
              </a:ext>
            </a:extLst>
          </p:cNvPr>
          <p:cNvSpPr/>
          <p:nvPr/>
        </p:nvSpPr>
        <p:spPr>
          <a:xfrm>
            <a:off x="1061669" y="5773949"/>
            <a:ext cx="702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267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C9EAA4-6AEE-452F-88DC-6DC96593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66" y="690181"/>
            <a:ext cx="7326268" cy="4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92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410802" y="5563360"/>
            <a:ext cx="63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12.7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Fem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CE2EA4-F7E4-5343-A902-0764D2F4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9"/>
          <a:stretch/>
        </p:blipFill>
        <p:spPr>
          <a:xfrm>
            <a:off x="1435240" y="848925"/>
            <a:ext cx="6273520" cy="46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16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8ED800-36D8-26F0-E977-1FAE8A4A7DD2}"/>
              </a:ext>
            </a:extLst>
          </p:cNvPr>
          <p:cNvSpPr/>
          <p:nvPr/>
        </p:nvSpPr>
        <p:spPr>
          <a:xfrm>
            <a:off x="1410802" y="5563360"/>
            <a:ext cx="63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12.8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20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B262472-43DD-ECEF-85BF-92CF66B1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1"/>
          <a:stretch/>
        </p:blipFill>
        <p:spPr>
          <a:xfrm>
            <a:off x="1459852" y="848925"/>
            <a:ext cx="6224295" cy="46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31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D9501CA-5E2B-8EAE-CF3C-ECEADB7A1FF3}"/>
              </a:ext>
            </a:extLst>
          </p:cNvPr>
          <p:cNvSpPr/>
          <p:nvPr/>
        </p:nvSpPr>
        <p:spPr>
          <a:xfrm>
            <a:off x="1345481" y="5563360"/>
            <a:ext cx="645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12.9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50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8387E3-670E-A666-2DB8-F901A814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66" y="676019"/>
            <a:ext cx="6361936" cy="48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87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D9501CA-5E2B-8EAE-CF3C-ECEADB7A1FF3}"/>
              </a:ext>
            </a:extLst>
          </p:cNvPr>
          <p:cNvSpPr/>
          <p:nvPr/>
        </p:nvSpPr>
        <p:spPr>
          <a:xfrm>
            <a:off x="1345481" y="5563360"/>
            <a:ext cx="645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12.10  </a:t>
            </a:r>
            <a:r>
              <a:rPr lang="pl-PL" dirty="0">
                <a:solidFill>
                  <a:srgbClr val="211D1E"/>
                </a:solidFill>
              </a:rPr>
              <a:t>20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250E0A1-0C12-1B87-1950-EE292C57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23" y="676019"/>
            <a:ext cx="6432783" cy="48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08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BF3395-4F6E-7C4D-2BB6-1D589E2CA272}"/>
              </a:ext>
            </a:extLst>
          </p:cNvPr>
          <p:cNvSpPr/>
          <p:nvPr/>
        </p:nvSpPr>
        <p:spPr>
          <a:xfrm>
            <a:off x="1295603" y="5563360"/>
            <a:ext cx="656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12.11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5000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553BC66-E3A0-6C11-DFDC-3D071BB5F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"/>
          <a:stretch/>
        </p:blipFill>
        <p:spPr>
          <a:xfrm>
            <a:off x="1419886" y="676019"/>
            <a:ext cx="6323213" cy="48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4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BF3395-4F6E-7C4D-2BB6-1D589E2CA272}"/>
              </a:ext>
            </a:extLst>
          </p:cNvPr>
          <p:cNvSpPr/>
          <p:nvPr/>
        </p:nvSpPr>
        <p:spPr>
          <a:xfrm>
            <a:off x="1092748" y="5563360"/>
            <a:ext cx="695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12.12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200 000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trekninger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fra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standard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variabel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med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tetthetskurve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r</a:t>
            </a:r>
            <a:r>
              <a:rPr lang="nb-NO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24288A-919C-37EB-BF9C-9A149D1E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92" y="676019"/>
            <a:ext cx="6387334" cy="48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869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BF3395-4F6E-7C4D-2BB6-1D589E2CA272}"/>
              </a:ext>
            </a:extLst>
          </p:cNvPr>
          <p:cNvSpPr/>
          <p:nvPr/>
        </p:nvSpPr>
        <p:spPr>
          <a:xfrm>
            <a:off x="1092748" y="5641570"/>
            <a:ext cx="695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12.13 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Fordelingen til utvalgsgjennomsnittet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X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n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= 10 </a:t>
            </a:r>
            <a:endParaRPr lang="nb-NO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EFE82D9-8F58-229A-81D4-B5B291E8E887}"/>
              </a:ext>
            </a:extLst>
          </p:cNvPr>
          <p:cNvCxnSpPr/>
          <p:nvPr/>
        </p:nvCxnSpPr>
        <p:spPr>
          <a:xfrm>
            <a:off x="6373091" y="5719158"/>
            <a:ext cx="1551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9A3F3ABD-530A-A04C-4C0C-48231C74D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" t="3816" r="1890" b="2687"/>
          <a:stretch/>
        </p:blipFill>
        <p:spPr>
          <a:xfrm>
            <a:off x="1069571" y="886519"/>
            <a:ext cx="7012593" cy="4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73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BF3395-4F6E-7C4D-2BB6-1D589E2CA272}"/>
              </a:ext>
            </a:extLst>
          </p:cNvPr>
          <p:cNvSpPr/>
          <p:nvPr/>
        </p:nvSpPr>
        <p:spPr>
          <a:xfrm>
            <a:off x="1092748" y="5641570"/>
            <a:ext cx="695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12.14 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Fordelingen til utvalgsgjennomsnittet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X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n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= 10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0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endParaRPr lang="nb-NO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EFE82D9-8F58-229A-81D4-B5B291E8E887}"/>
              </a:ext>
            </a:extLst>
          </p:cNvPr>
          <p:cNvCxnSpPr/>
          <p:nvPr/>
        </p:nvCxnSpPr>
        <p:spPr>
          <a:xfrm>
            <a:off x="6312129" y="5719158"/>
            <a:ext cx="1551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5F2CC828-90B2-8D6E-047B-4BBAC5D9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85" y="691671"/>
            <a:ext cx="7266747" cy="4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F3E7C95-B75F-A0E9-83AB-438462DF9CAD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</a:t>
            </a:r>
            <a:r>
              <a:rPr lang="pl-PL" b="1" dirty="0"/>
              <a:t>112  </a:t>
            </a:r>
            <a:r>
              <a:rPr lang="pl-PL" dirty="0"/>
              <a:t>(</a:t>
            </a:r>
            <a:r>
              <a:rPr lang="pl-PL" dirty="0" err="1"/>
              <a:t>Eksempel</a:t>
            </a:r>
            <a:r>
              <a:rPr lang="pl-PL" dirty="0"/>
              <a:t> 6.21)</a:t>
            </a:r>
            <a:endParaRPr lang="nb-NO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194EB12-92BE-4434-F78B-608E5D692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" b="1416"/>
          <a:stretch/>
        </p:blipFill>
        <p:spPr>
          <a:xfrm>
            <a:off x="4656224" y="620507"/>
            <a:ext cx="2526345" cy="512846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C3E68EE-7298-839F-17EB-F80471AB8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36" r="1734"/>
          <a:stretch/>
        </p:blipFill>
        <p:spPr>
          <a:xfrm>
            <a:off x="2025597" y="620507"/>
            <a:ext cx="2468195" cy="51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733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BF3395-4F6E-7C4D-2BB6-1D589E2CA272}"/>
              </a:ext>
            </a:extLst>
          </p:cNvPr>
          <p:cNvSpPr/>
          <p:nvPr/>
        </p:nvSpPr>
        <p:spPr>
          <a:xfrm>
            <a:off x="1092748" y="5641570"/>
            <a:ext cx="695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12.15 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Fordelingen til utvalgsgjennomsnittet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X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for </a:t>
            </a:r>
            <a:r>
              <a:rPr lang="nb-NO" sz="1800" b="0" i="1" u="none" strike="noStrike" baseline="0" dirty="0">
                <a:solidFill>
                  <a:srgbClr val="211D1E"/>
                </a:solidFill>
                <a:latin typeface="Neo Sans"/>
              </a:rPr>
              <a:t>n 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= 10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00</a:t>
            </a:r>
            <a:r>
              <a:rPr lang="nb-NO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endParaRPr lang="nb-NO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EFE82D9-8F58-229A-81D4-B5B291E8E887}"/>
              </a:ext>
            </a:extLst>
          </p:cNvPr>
          <p:cNvCxnSpPr/>
          <p:nvPr/>
        </p:nvCxnSpPr>
        <p:spPr>
          <a:xfrm>
            <a:off x="6256709" y="5719158"/>
            <a:ext cx="1551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440AC455-AB95-5DD8-C686-FC9071FF4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"/>
          <a:stretch/>
        </p:blipFill>
        <p:spPr>
          <a:xfrm>
            <a:off x="1338578" y="714895"/>
            <a:ext cx="6466843" cy="48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502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/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b="1" dirty="0"/>
                  <a:t>Figur </a:t>
                </a:r>
                <a:r>
                  <a:rPr lang="pl-PL" b="1" dirty="0"/>
                  <a:t>12.16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Fordelingen 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u="none" strike="noStrike" baseline="0" smtClean="0">
                            <a:solidFill>
                              <a:srgbClr val="211D1E"/>
                            </a:solidFill>
                          </a:rPr>
                        </m:ctrlPr>
                      </m:sSubPr>
                      <m:e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𝑍</m:t>
                        </m:r>
                      </m:e>
                      <m:sub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/>
                  <a:t> for </a:t>
                </a:r>
                <a:r>
                  <a:rPr lang="pl-PL" i="1" dirty="0"/>
                  <a:t>n </a:t>
                </a:r>
                <a:r>
                  <a:rPr lang="pl-PL" dirty="0"/>
                  <a:t>= 10 </a:t>
                </a:r>
                <a:endParaRPr lang="nb-NO" dirty="0"/>
              </a:p>
            </p:txBody>
          </p:sp>
        </mc:Choice>
        <mc:Fallback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D409568F-89E4-82CD-88C9-BCCD661CD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"/>
          <a:stretch/>
        </p:blipFill>
        <p:spPr>
          <a:xfrm>
            <a:off x="1414941" y="858981"/>
            <a:ext cx="6314117" cy="4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17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/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b="1" dirty="0"/>
                  <a:t>Figur </a:t>
                </a:r>
                <a:r>
                  <a:rPr lang="pl-PL" b="1" dirty="0"/>
                  <a:t>12.17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Fordelingen 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u="none" strike="noStrike" baseline="0" smtClean="0">
                            <a:solidFill>
                              <a:srgbClr val="211D1E"/>
                            </a:solidFill>
                          </a:rPr>
                        </m:ctrlPr>
                      </m:sSubPr>
                      <m:e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𝑍</m:t>
                        </m:r>
                      </m:e>
                      <m:sub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/>
                  <a:t> for </a:t>
                </a:r>
                <a:r>
                  <a:rPr lang="pl-PL" i="1" dirty="0"/>
                  <a:t>n </a:t>
                </a:r>
                <a:r>
                  <a:rPr lang="pl-PL" dirty="0"/>
                  <a:t>= 100 </a:t>
                </a:r>
                <a:endParaRPr lang="nb-NO" dirty="0"/>
              </a:p>
            </p:txBody>
          </p:sp>
        </mc:Choice>
        <mc:Fallback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C370ED27-1EEB-E035-B674-C388561F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71" y="842355"/>
            <a:ext cx="6275776" cy="4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28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/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b="1" dirty="0"/>
                  <a:t>Figur </a:t>
                </a:r>
                <a:r>
                  <a:rPr lang="pl-PL" b="1" dirty="0"/>
                  <a:t>12.18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Fordelingen 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u="none" strike="noStrike" baseline="0" smtClean="0">
                            <a:solidFill>
                              <a:srgbClr val="211D1E"/>
                            </a:solidFill>
                          </a:rPr>
                        </m:ctrlPr>
                      </m:sSubPr>
                      <m:e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𝑍</m:t>
                        </m:r>
                      </m:e>
                      <m:sub>
                        <m:r>
                          <a:rPr lang="pl-PL" sz="1800" b="0" i="1" u="none" strike="noStrike" baseline="0" smtClean="0">
                            <a:solidFill>
                              <a:srgbClr val="211D1E"/>
                            </a:solidFill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/>
                  <a:t> for </a:t>
                </a:r>
                <a:r>
                  <a:rPr lang="pl-PL" i="1" dirty="0"/>
                  <a:t>n </a:t>
                </a:r>
                <a:r>
                  <a:rPr lang="pl-PL" dirty="0"/>
                  <a:t>= 1000 </a:t>
                </a:r>
                <a:endParaRPr lang="nb-NO" dirty="0"/>
              </a:p>
            </p:txBody>
          </p:sp>
        </mc:Choice>
        <mc:Fallback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B6C31E31-8C15-608E-61B1-1EB764B53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48" y="5757148"/>
                <a:ext cx="6950622" cy="369333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694F816F-52AC-6F0C-566F-BDA2B6C0C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0"/>
          <a:stretch/>
        </p:blipFill>
        <p:spPr>
          <a:xfrm>
            <a:off x="1438052" y="836813"/>
            <a:ext cx="6275777" cy="4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05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B6C31E31-8C15-608E-61B1-1EB764B53DD1}"/>
              </a:ext>
            </a:extLst>
          </p:cNvPr>
          <p:cNvSpPr/>
          <p:nvPr/>
        </p:nvSpPr>
        <p:spPr>
          <a:xfrm>
            <a:off x="1092748" y="5585351"/>
            <a:ext cx="695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12.19  </a:t>
            </a:r>
            <a:r>
              <a:rPr lang="pl-PL" dirty="0" err="1"/>
              <a:t>Stolpediagram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utdanningsnivået</a:t>
            </a:r>
            <a:r>
              <a:rPr lang="pl-PL" dirty="0"/>
              <a:t> i hele </a:t>
            </a:r>
            <a:r>
              <a:rPr lang="pl-PL" dirty="0" err="1"/>
              <a:t>populasjonen</a:t>
            </a:r>
            <a:r>
              <a:rPr lang="pl-PL" dirty="0"/>
              <a:t>, </a:t>
            </a:r>
            <a:r>
              <a:rPr lang="pl-PL" dirty="0" err="1"/>
              <a:t>med</a:t>
            </a:r>
            <a:r>
              <a:rPr lang="pl-PL" dirty="0"/>
              <a:t> </a:t>
            </a:r>
            <a:r>
              <a:rPr lang="pl-PL" dirty="0" err="1"/>
              <a:t>antall</a:t>
            </a:r>
            <a:r>
              <a:rPr lang="pl-PL" dirty="0"/>
              <a:t> </a:t>
            </a:r>
            <a:r>
              <a:rPr lang="pl-PL" dirty="0" err="1"/>
              <a:t>personer</a:t>
            </a:r>
            <a:r>
              <a:rPr lang="pl-PL" dirty="0"/>
              <a:t> </a:t>
            </a:r>
            <a:r>
              <a:rPr lang="pl-PL" dirty="0" err="1"/>
              <a:t>langs</a:t>
            </a:r>
            <a:r>
              <a:rPr lang="pl-PL" dirty="0"/>
              <a:t> </a:t>
            </a:r>
            <a:r>
              <a:rPr lang="pl-PL" i="1" dirty="0"/>
              <a:t>y</a:t>
            </a:r>
            <a:r>
              <a:rPr lang="pl-PL" dirty="0"/>
              <a:t>-</a:t>
            </a:r>
            <a:r>
              <a:rPr lang="pl-PL" dirty="0" err="1"/>
              <a:t>aksen</a:t>
            </a:r>
            <a:r>
              <a:rPr lang="pl-PL" dirty="0"/>
              <a:t> 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0E374E1-C6D0-D75B-0A72-78223974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0" y="798022"/>
            <a:ext cx="8062320" cy="46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95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B6C31E31-8C15-608E-61B1-1EB764B53DD1}"/>
              </a:ext>
            </a:extLst>
          </p:cNvPr>
          <p:cNvSpPr/>
          <p:nvPr/>
        </p:nvSpPr>
        <p:spPr>
          <a:xfrm>
            <a:off x="1995559" y="5579809"/>
            <a:ext cx="515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12.20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Sentralgrensetilnærmingen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til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fordelingen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for </a:t>
            </a:r>
            <a:r>
              <a:rPr lang="pl-PL" sz="1800" b="0" i="1" u="none" strike="noStrike" baseline="0" dirty="0">
                <a:solidFill>
                  <a:srgbClr val="211D1E"/>
                </a:solidFill>
                <a:latin typeface="Neo Sans"/>
              </a:rPr>
              <a:t>p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hundre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  <a:latin typeface="Neo Sans"/>
              </a:rPr>
              <a:t>myntkast</a:t>
            </a:r>
            <a:r>
              <a:rPr lang="pl-PL" sz="1800" b="0" i="0" u="none" strike="noStrike" baseline="0" dirty="0">
                <a:solidFill>
                  <a:srgbClr val="211D1E"/>
                </a:solidFill>
                <a:latin typeface="Neo Sans"/>
              </a:rPr>
              <a:t> 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D6DCDA-D09C-AA39-EBE3-C0575048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t="2106" r="10394" b="4875"/>
          <a:stretch/>
        </p:blipFill>
        <p:spPr>
          <a:xfrm>
            <a:off x="2201703" y="676099"/>
            <a:ext cx="4732712" cy="477624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529FAFF-1221-B651-C960-787D4A3F6CD1}"/>
              </a:ext>
            </a:extLst>
          </p:cNvPr>
          <p:cNvSpPr txBox="1"/>
          <p:nvPr/>
        </p:nvSpPr>
        <p:spPr>
          <a:xfrm>
            <a:off x="4304823" y="5844833"/>
            <a:ext cx="279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1" u="none" strike="noStrike" baseline="0" dirty="0">
                <a:solidFill>
                  <a:srgbClr val="211D1E"/>
                </a:solidFill>
                <a:latin typeface="Neo Sans"/>
              </a:rPr>
              <a:t>^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4269170101"/>
      </p:ext>
    </p:extLst>
  </p:cSld>
  <p:clrMapOvr>
    <a:masterClrMapping/>
  </p:clrMapOvr>
</p:sld>
</file>

<file path=ppt/theme/theme1.xml><?xml version="1.0" encoding="utf-8"?>
<a:theme xmlns:a="http://schemas.openxmlformats.org/drawingml/2006/main" name="Bolk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lk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dlegg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619</TotalTime>
  <Words>1177</Words>
  <Application>Microsoft Office PowerPoint</Application>
  <PresentationFormat>Pokaz na ekranie (4:3)</PresentationFormat>
  <Paragraphs>91</Paragraphs>
  <Slides>95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95</vt:i4>
      </vt:variant>
    </vt:vector>
  </HeadingPairs>
  <TitlesOfParts>
    <vt:vector size="102" baseType="lpstr">
      <vt:lpstr>Arial</vt:lpstr>
      <vt:lpstr>Calibri</vt:lpstr>
      <vt:lpstr>Cambria Math</vt:lpstr>
      <vt:lpstr>Neo Sans</vt:lpstr>
      <vt:lpstr>Bolk2</vt:lpstr>
      <vt:lpstr>Bolk4</vt:lpstr>
      <vt:lpstr>Vedlegg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Papis</dc:creator>
  <cp:lastModifiedBy>haveabook_1</cp:lastModifiedBy>
  <cp:revision>168</cp:revision>
  <dcterms:created xsi:type="dcterms:W3CDTF">2024-01-23T12:59:09Z</dcterms:created>
  <dcterms:modified xsi:type="dcterms:W3CDTF">2024-01-25T08:46:54Z</dcterms:modified>
</cp:coreProperties>
</file>